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4" r:id="rId12"/>
    <p:sldId id="258" r:id="rId13"/>
    <p:sldId id="259" r:id="rId14"/>
    <p:sldId id="260" r:id="rId15"/>
    <p:sldId id="262" r:id="rId16"/>
    <p:sldId id="261" r:id="rId17"/>
    <p:sldId id="272" r:id="rId18"/>
    <p:sldId id="268" r:id="rId19"/>
    <p:sldId id="269" r:id="rId20"/>
    <p:sldId id="270" r:id="rId21"/>
    <p:sldId id="274" r:id="rId22"/>
    <p:sldId id="265" r:id="rId23"/>
    <p:sldId id="266" r:id="rId24"/>
    <p:sldId id="273" r:id="rId25"/>
    <p:sldId id="267" r:id="rId26"/>
    <p:sldId id="285" r:id="rId27"/>
    <p:sldId id="275" r:id="rId28"/>
    <p:sldId id="286" r:id="rId29"/>
    <p:sldId id="263" r:id="rId3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66" d="100"/>
          <a:sy n="66" d="100"/>
        </p:scale>
        <p:origin x="-11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05C685-4986-4EF8-8B2E-7768D86A0582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45B60-31CD-4B2E-AFD2-B27E6C21C21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030BB-CEF4-4394-96A0-968AF48F6D04}" type="slidenum">
              <a:rPr lang="da-D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9459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FA478-BE35-41A6-B03D-064749842271}" type="slidenum">
              <a:rPr lang="da-D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a-DK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1507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68579-3EA7-477C-963E-EA92F3E04F04}" type="slidenum">
              <a:rPr lang="da-D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a-DK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3555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891CE-40D4-4499-A965-E7C33FAE6BBC}" type="slidenum">
              <a:rPr lang="da-D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a-DK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560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273D0-B012-4885-A033-CA6418899BC0}" type="slidenum">
              <a:rPr lang="da-D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120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E81951-C719-47D0-9311-9AA64EA59160}" type="slidenum">
              <a:rPr lang="da-DK" sz="1200">
                <a:latin typeface="Calibri" pitchFamily="34" charset="0"/>
              </a:rPr>
              <a:pPr algn="r"/>
              <a:t>22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5325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DF093E-138C-4B59-B17A-6209C2982B1B}" type="slidenum">
              <a:rPr lang="da-DK" sz="1200">
                <a:latin typeface="Calibri" pitchFamily="34" charset="0"/>
              </a:rPr>
              <a:pPr algn="r"/>
              <a:t>23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37100" cy="35099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379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74C69-FE8F-4BB4-8059-7007DADECE4B}" type="slidenum">
              <a:rPr lang="da-DK" sz="1200">
                <a:latin typeface="Calibri" pitchFamily="34" charset="0"/>
              </a:rPr>
              <a:pPr algn="r"/>
              <a:t>11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B3DF-CEC2-45BC-B157-8B21F3D2C3A9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5C3D-4CB4-44ED-9B37-2F4622637A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A57A-900D-4E98-BDBD-C7779B910375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D6A8-A297-4301-B73A-0584DDADE5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CAF3-8147-4045-846F-5D93EFC0D834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6A17-B5D3-4C9D-9305-8929E7B822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44AA-91E9-4B9F-84E0-3BC8DBBB1FAA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9BCE-7FF2-4BD9-9B7F-430A0ACECB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D114-FBBB-42B3-A51C-479A201C8A37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DAA7-8C91-4D6F-BF83-404F18BAA0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5F7C-FDAB-452E-9BB7-F53BE6BC0E2F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1132-6704-42FA-AF20-2933F21ED4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6212-4535-446A-A94E-C9ECA289B3AC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3528-6B53-40C2-82B7-3B6DD3F208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2844-5583-4249-8D35-D3A7FBB92448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60DA-0491-4F77-8ABB-D12519B6D68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1EF3-CD8D-4140-BE37-C005A8A7F565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864F-9AAD-4A62-8B1E-A495885627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A578-CDC8-492B-8293-C7B9E60F783D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F333-F41F-42BC-B5E9-BAC9E0E2FB5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D455-9EE8-49D8-BC66-9F2FAC1AA533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9C63-F479-4445-A7B8-9E9114F9A52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29385-626C-4B1E-B8E1-606E8C15030D}" type="datetimeFigureOut">
              <a:rPr lang="da-DK"/>
              <a:pPr>
                <a:defRPr/>
              </a:pPr>
              <a:t>16-04-2012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EC25B-AEB2-49C2-8ACF-B3176C8792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032" name="Billede 5" descr="DFF-RGB (8)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.ch/download/charges/CHM/en/Medcahier%20English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soft.dk/Clinisoft/hyg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da-DK" sz="4400" smtClean="0"/>
          </a:p>
          <a:p>
            <a:pPr algn="ctr" eaLnBrk="1" hangingPunct="1">
              <a:buFont typeface="Arial" charset="0"/>
              <a:buNone/>
            </a:pPr>
            <a:r>
              <a:rPr lang="da-DK" sz="4400" smtClean="0"/>
              <a:t>Repræsentantskabsmøde </a:t>
            </a:r>
          </a:p>
          <a:p>
            <a:pPr algn="ctr" eaLnBrk="1" hangingPunct="1">
              <a:buFont typeface="Arial" charset="0"/>
              <a:buNone/>
            </a:pPr>
            <a:r>
              <a:rPr lang="da-DK" sz="4400" smtClean="0"/>
              <a:t>15. april 2012</a:t>
            </a:r>
          </a:p>
          <a:p>
            <a:pPr algn="ctr" eaLnBrk="1" hangingPunct="1">
              <a:buFont typeface="Arial" charset="0"/>
              <a:buNone/>
            </a:pPr>
            <a:r>
              <a:rPr lang="da-DK" sz="4400" smtClean="0"/>
              <a:t>Dansk Fægte-Forbund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a-DK" sz="5400" smtClean="0"/>
              <a:t>B&amp;U udvalget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2770" name="Tekstboks 4"/>
          <p:cNvSpPr txBox="1">
            <a:spLocks noChangeArrowheads="1"/>
          </p:cNvSpPr>
          <p:nvPr/>
        </p:nvSpPr>
        <p:spPr bwMode="auto">
          <a:xfrm>
            <a:off x="323850" y="260350"/>
            <a:ext cx="88201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3600">
                <a:solidFill>
                  <a:schemeClr val="bg1"/>
                </a:solidFill>
                <a:latin typeface="Calibri" pitchFamily="34" charset="0"/>
              </a:rPr>
              <a:t>B&amp;U 2011</a:t>
            </a:r>
          </a:p>
          <a:p>
            <a:pPr marL="342900" indent="-342900"/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endParaRPr lang="da-DK" b="1">
              <a:latin typeface="Calibri" pitchFamily="34" charset="0"/>
            </a:endParaRPr>
          </a:p>
          <a:p>
            <a:pPr marL="342900" indent="-342900"/>
            <a:r>
              <a:rPr lang="da-DK" b="1">
                <a:latin typeface="Calibri" pitchFamily="34" charset="0"/>
              </a:rPr>
              <a:t>B&amp;U Udvalgets opgaver 2011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Piger i fægtesporten - tøsetræf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Fægtemærkeordning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”Hjælp, mit barn går til fægtning” – en fægtehåndbog for nye fægtere og forældre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Div. inspirationsmateriale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Godt Idrætsmiljø for unge, Hillerød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Forældredag Øst og Vest </a:t>
            </a:r>
            <a:r>
              <a:rPr lang="da-DK">
                <a:solidFill>
                  <a:srgbClr val="FF0000"/>
                </a:solidFill>
                <a:latin typeface="Calibri" pitchFamily="34" charset="0"/>
              </a:rPr>
              <a:t>aflyst</a:t>
            </a:r>
            <a:endParaRPr lang="da-DK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Sociale aktiviteter på tværs af klubber </a:t>
            </a:r>
            <a:r>
              <a:rPr lang="da-DK">
                <a:solidFill>
                  <a:srgbClr val="FF0000"/>
                </a:solidFill>
                <a:latin typeface="Calibri" pitchFamily="34" charset="0"/>
              </a:rPr>
              <a:t>ingen tilslutning</a:t>
            </a:r>
            <a:endParaRPr lang="da-DK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da-DK">
              <a:latin typeface="Calibri" pitchFamily="34" charset="0"/>
            </a:endParaRPr>
          </a:p>
          <a:p>
            <a:pPr marL="342900" indent="-342900"/>
            <a:r>
              <a:rPr lang="da-DK" b="1">
                <a:latin typeface="Calibri" pitchFamily="34" charset="0"/>
              </a:rPr>
              <a:t>B&amp;U Udvalgets indsatsområder 2011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B&amp;U ranglister –  opdatering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Stævneafvikling B&amp;U – reglement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Styrkelse af stævnedeltagelse til danske ranglistestævner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	- Deltagelse af klubber fra udlandet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	- Deltagelse Øst-Vest Danmark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Udarbejdelse af skema til udviklingssamtaler for den enkelte fægter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	- Træner/fægter/forældre deltagelse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	- Frivillighed</a:t>
            </a:r>
          </a:p>
          <a:p>
            <a:pPr marL="342900" indent="-342900"/>
            <a:endParaRPr lang="da-DK">
              <a:latin typeface="Calibri" pitchFamily="34" charset="0"/>
            </a:endParaRPr>
          </a:p>
        </p:txBody>
      </p:sp>
      <p:pic>
        <p:nvPicPr>
          <p:cNvPr id="32771" name="Billede 5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4818" name="Tekstboks 3"/>
          <p:cNvSpPr txBox="1">
            <a:spLocks noChangeArrowheads="1"/>
          </p:cNvSpPr>
          <p:nvPr/>
        </p:nvSpPr>
        <p:spPr bwMode="auto">
          <a:xfrm>
            <a:off x="250825" y="404813"/>
            <a:ext cx="806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B&amp;U Udvalgets opgaveark for DFF Handlingsplan 2012-2013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539750" y="1628775"/>
            <a:ext cx="8424863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b="1" dirty="0">
                <a:latin typeface="+mn-lt"/>
                <a:cs typeface="+mn-cs"/>
              </a:rPr>
              <a:t>DFF vil få flere til at fægte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- Rekruttering og fastholdelse af medlemmer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Fokus: Voksne motionister, teenagere, fleksibelt, mangfoldigt, attraktivt, innovativt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Sommerlejer Bramming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Fægtemærkeordning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B&amp;U hvervelejre – ferieskoler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Familietræningsprojekt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B&amp;U Daglejer København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b="1" dirty="0">
                <a:latin typeface="+mn-lt"/>
                <a:cs typeface="+mn-cs"/>
              </a:rPr>
              <a:t>Rekruttering og fastholdelse af medlemmer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- Fægtemærkeordning           Prøver og diplom til stævner – sjovere at deltage 				     Rekruttering af </a:t>
            </a:r>
            <a:r>
              <a:rPr lang="da-DK" dirty="0" err="1">
                <a:latin typeface="+mn-lt"/>
                <a:cs typeface="+mn-cs"/>
              </a:rPr>
              <a:t>undomsstrænere</a:t>
            </a:r>
            <a:r>
              <a:rPr lang="da-DK" dirty="0">
                <a:latin typeface="+mn-lt"/>
                <a:cs typeface="+mn-cs"/>
              </a:rPr>
              <a:t> og dommere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		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			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</p:txBody>
      </p:sp>
      <p:pic>
        <p:nvPicPr>
          <p:cNvPr id="34820" name="Billede 7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øjrepil 8"/>
          <p:cNvSpPr/>
          <p:nvPr/>
        </p:nvSpPr>
        <p:spPr>
          <a:xfrm>
            <a:off x="3203575" y="5732463"/>
            <a:ext cx="288925" cy="2174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3203575" y="6021388"/>
            <a:ext cx="288925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/>
          <a:srcRect l="19781" t="23814" r="25000" b="8147"/>
          <a:stretch>
            <a:fillRect/>
          </a:stretch>
        </p:blipFill>
        <p:spPr bwMode="auto">
          <a:xfrm>
            <a:off x="6443663" y="3573463"/>
            <a:ext cx="2338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997200"/>
            <a:ext cx="23241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8313" y="1557338"/>
            <a:ext cx="828040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b="1" dirty="0">
                <a:latin typeface="+mn-lt"/>
                <a:cs typeface="+mn-cs"/>
              </a:rPr>
              <a:t>DFF vil udvikle frivilligheden i fægtesporten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a-DK" dirty="0">
                <a:latin typeface="+mn-lt"/>
                <a:cs typeface="+mn-cs"/>
              </a:rPr>
              <a:t>Rekruttering og fastholdelse af frivillige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Fokus: Systematisk kompetenceudvikling, incitament, barrierefjernelse, </a:t>
            </a:r>
            <a:r>
              <a:rPr lang="da-DK" dirty="0" err="1">
                <a:latin typeface="+mn-lt"/>
                <a:cs typeface="+mn-cs"/>
              </a:rPr>
              <a:t>DFF-ånd</a:t>
            </a:r>
            <a:endParaRPr lang="da-DK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latin typeface="+mn-lt"/>
                <a:cs typeface="+mn-cs"/>
              </a:rPr>
              <a:t>Arrangementer Øst og Vest Danmark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Unge-lederarrangement m. socialt fokus, </a:t>
            </a:r>
            <a:r>
              <a:rPr lang="da-DK" dirty="0" err="1">
                <a:latin typeface="+mn-lt"/>
                <a:cs typeface="+mn-cs"/>
              </a:rPr>
              <a:t>f.eks</a:t>
            </a:r>
            <a:r>
              <a:rPr lang="da-DK" dirty="0">
                <a:latin typeface="+mn-lt"/>
                <a:cs typeface="+mn-cs"/>
              </a:rPr>
              <a:t> udflugt, fest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Lederkursus – ”Sådan aktiverer I jeres forældre”, aftenkursus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Introkursus for forældre – 1. dagskursus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b="1" dirty="0">
                <a:latin typeface="+mn-lt"/>
                <a:cs typeface="+mn-cs"/>
              </a:rPr>
              <a:t>Rekruttering af frivillige og fastholdelse af B&amp;U medlemmer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Skema til udviklingssamtaler for den enkelte fægter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- Stævnedeltagelse, mål, forventninger?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	- Frivillighed           Kontaktinformation til forældre og interesse for frivilligt arbejde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</p:txBody>
      </p:sp>
      <p:sp>
        <p:nvSpPr>
          <p:cNvPr id="36866" name="Tekstboks 8"/>
          <p:cNvSpPr txBox="1">
            <a:spLocks noChangeArrowheads="1"/>
          </p:cNvSpPr>
          <p:nvPr/>
        </p:nvSpPr>
        <p:spPr bwMode="auto">
          <a:xfrm>
            <a:off x="250825" y="404813"/>
            <a:ext cx="806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B&amp;U Udvalgets opgaveark for DFF Handlingsplan 2012-2013</a:t>
            </a:r>
          </a:p>
        </p:txBody>
      </p:sp>
      <p:sp>
        <p:nvSpPr>
          <p:cNvPr id="8" name="Højrepil 7"/>
          <p:cNvSpPr/>
          <p:nvPr/>
        </p:nvSpPr>
        <p:spPr>
          <a:xfrm>
            <a:off x="2195513" y="5876925"/>
            <a:ext cx="288925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36868" name="Picture 3" descr="C:\Users\Karoline\Pictures\Billede0074.jpg"/>
          <p:cNvPicPr>
            <a:picLocks noChangeAspect="1" noChangeArrowheads="1"/>
          </p:cNvPicPr>
          <p:nvPr/>
        </p:nvPicPr>
        <p:blipFill>
          <a:blip r:embed="rId3"/>
          <a:srcRect l="31528" t="26578" r="21025" b="35033"/>
          <a:stretch>
            <a:fillRect/>
          </a:stretch>
        </p:blipFill>
        <p:spPr bwMode="auto">
          <a:xfrm>
            <a:off x="7008813" y="4221163"/>
            <a:ext cx="21351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8313" y="1844675"/>
            <a:ext cx="8207375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b="1" dirty="0">
                <a:latin typeface="+mn-lt"/>
                <a:cs typeface="+mn-cs"/>
              </a:rPr>
              <a:t>DFF vil styrke fægtesportens samfundsmæssige ansvar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  <a:cs typeface="+mn-cs"/>
              </a:rPr>
              <a:t>Fokus: sundhed, demokrati, inklusion, socialt, forebyggelse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latin typeface="+mn-lt"/>
                <a:cs typeface="+mn-cs"/>
              </a:rPr>
              <a:t>Sundhed – rekruttering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>
                <a:latin typeface="+mn-lt"/>
                <a:cs typeface="+mn-cs"/>
              </a:rPr>
              <a:t>Udviklingspuljens afs. 6  - Skoleforløb m. skriftlig samarbejdsaftale mellem institution, klub og DFF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  <a:cs typeface="+mn-cs"/>
            </a:endParaRPr>
          </a:p>
        </p:txBody>
      </p:sp>
      <p:sp>
        <p:nvSpPr>
          <p:cNvPr id="38914" name="Tekstboks 7"/>
          <p:cNvSpPr txBox="1">
            <a:spLocks noChangeArrowheads="1"/>
          </p:cNvSpPr>
          <p:nvPr/>
        </p:nvSpPr>
        <p:spPr bwMode="auto">
          <a:xfrm>
            <a:off x="250825" y="404813"/>
            <a:ext cx="806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B&amp;U Udvalgets opgaveark for DFF Handlingsplan 2012-2013</a:t>
            </a:r>
          </a:p>
        </p:txBody>
      </p:sp>
      <p:pic>
        <p:nvPicPr>
          <p:cNvPr id="38915" name="Billede 8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149725"/>
            <a:ext cx="3025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9725"/>
            <a:ext cx="2816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6"/>
          <a:srcRect l="34547" t="36494" r="20566" b="12476"/>
          <a:stretch>
            <a:fillRect/>
          </a:stretch>
        </p:blipFill>
        <p:spPr bwMode="auto">
          <a:xfrm>
            <a:off x="6307138" y="4149725"/>
            <a:ext cx="2836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kstboks 4"/>
          <p:cNvSpPr txBox="1">
            <a:spLocks noChangeArrowheads="1"/>
          </p:cNvSpPr>
          <p:nvPr/>
        </p:nvSpPr>
        <p:spPr bwMode="auto">
          <a:xfrm>
            <a:off x="468313" y="1557338"/>
            <a:ext cx="8351837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2800" b="1">
                <a:latin typeface="Calibri" pitchFamily="34" charset="0"/>
              </a:rPr>
              <a:t>DFF vil værne og styrke mangfoldigheden i fægtning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Nye organisationsformer, køn, dicipliner, talent – og elite</a:t>
            </a:r>
          </a:p>
          <a:p>
            <a:pPr marL="342900" indent="-342900"/>
            <a:endParaRPr lang="da-DK" b="1">
              <a:latin typeface="Calibri" pitchFamily="34" charset="0"/>
            </a:endParaRPr>
          </a:p>
          <a:p>
            <a:pPr marL="342900" indent="-342900"/>
            <a:r>
              <a:rPr lang="da-DK" b="1">
                <a:latin typeface="Calibri" pitchFamily="34" charset="0"/>
              </a:rPr>
              <a:t>Talentudvikling – B&amp;U</a:t>
            </a:r>
          </a:p>
          <a:p>
            <a:pPr marL="342900" indent="-342900"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B&amp;U Træningssamlinger m.h.p. talentudvikling til og med Kadet</a:t>
            </a:r>
          </a:p>
          <a:p>
            <a:pPr marL="342900" indent="-342900">
              <a:buFont typeface="Arial" charset="0"/>
              <a:buChar char="•"/>
            </a:pPr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b="1">
                <a:latin typeface="Calibri" pitchFamily="34" charset="0"/>
              </a:rPr>
              <a:t>DFF Talentpolitik, -strategier og handlingsplan for B&amp;U</a:t>
            </a:r>
          </a:p>
          <a:p>
            <a:pPr marL="342900" indent="-342900"/>
            <a:r>
              <a:rPr lang="da-DK">
                <a:latin typeface="Calibri" pitchFamily="34" charset="0"/>
              </a:rPr>
              <a:t>	Sportslige mål 2016 og 2020: Ungdoms OL, EM og VM</a:t>
            </a: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r>
              <a:rPr lang="da-DK">
                <a:latin typeface="Calibri" pitchFamily="34" charset="0"/>
              </a:rPr>
              <a:t>	TUP afsluttes 2012          Hvordan sikre vi at B&amp;U talenterne vil udvikles og styrkes?</a:t>
            </a:r>
          </a:p>
        </p:txBody>
      </p:sp>
      <p:sp>
        <p:nvSpPr>
          <p:cNvPr id="40962" name="Tekstboks 7"/>
          <p:cNvSpPr txBox="1">
            <a:spLocks noChangeArrowheads="1"/>
          </p:cNvSpPr>
          <p:nvPr/>
        </p:nvSpPr>
        <p:spPr bwMode="auto">
          <a:xfrm>
            <a:off x="250825" y="404813"/>
            <a:ext cx="806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B&amp;U Udvalgets opgaveark for DFF Handlingsplan 2012-2013</a:t>
            </a:r>
          </a:p>
        </p:txBody>
      </p:sp>
      <p:sp>
        <p:nvSpPr>
          <p:cNvPr id="11" name="Højrepil 10"/>
          <p:cNvSpPr/>
          <p:nvPr/>
        </p:nvSpPr>
        <p:spPr>
          <a:xfrm>
            <a:off x="2771775" y="5876925"/>
            <a:ext cx="287338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40964" name="Picture 3" descr="C:\Users\Karoline\Pictures\Billede0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0" y="-5715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/>
          <a:srcRect l="39272" t="41220" r="26472" b="18146"/>
          <a:stretch>
            <a:fillRect/>
          </a:stretch>
        </p:blipFill>
        <p:spPr bwMode="auto">
          <a:xfrm>
            <a:off x="6813550" y="3860800"/>
            <a:ext cx="23304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kstboks 4"/>
          <p:cNvSpPr txBox="1">
            <a:spLocks noChangeArrowheads="1"/>
          </p:cNvSpPr>
          <p:nvPr/>
        </p:nvSpPr>
        <p:spPr bwMode="auto">
          <a:xfrm>
            <a:off x="468313" y="1628775"/>
            <a:ext cx="8207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>
                <a:latin typeface="Calibri" pitchFamily="34" charset="0"/>
              </a:rPr>
              <a:t>DFF – Kommunikation og Nationale konkurrencer</a:t>
            </a:r>
          </a:p>
          <a:p>
            <a:endParaRPr lang="da-DK" b="1">
              <a:latin typeface="Calibri" pitchFamily="34" charset="0"/>
            </a:endParaRPr>
          </a:p>
          <a:p>
            <a:r>
              <a:rPr lang="da-DK" b="1">
                <a:latin typeface="Calibri" pitchFamily="34" charset="0"/>
              </a:rPr>
              <a:t>B&amp;U Rangliste</a:t>
            </a:r>
          </a:p>
          <a:p>
            <a:pPr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B&amp;U Rangliste – Større (national) deltagelse ved ranglistestævner for B&amp;U. Min. 6 deltagere i hver kategori – Præmie til rangliste vindere.</a:t>
            </a:r>
          </a:p>
          <a:p>
            <a:pPr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Udarbejd sæsonplan, ranglistetilpasning til ny sæson, stævnetildeling og præmiering af ranglistevindere.</a:t>
            </a:r>
          </a:p>
          <a:p>
            <a:pPr>
              <a:buFont typeface="Arial" charset="0"/>
              <a:buChar char="•"/>
            </a:pPr>
            <a:r>
              <a:rPr lang="da-DK">
                <a:latin typeface="Calibri" pitchFamily="34" charset="0"/>
              </a:rPr>
              <a:t>Udviklingspuljens afs.4 støttes stævneafholdende klubber økonomisk til at tiltrække udenlandske deltagere. </a:t>
            </a:r>
          </a:p>
          <a:p>
            <a:pPr>
              <a:buFont typeface="Arial" charset="0"/>
              <a:buChar char="•"/>
            </a:pPr>
            <a:endParaRPr lang="da-DK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da-DK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da-DK" b="1">
                <a:latin typeface="Calibri" pitchFamily="34" charset="0"/>
              </a:rPr>
              <a:t>Ophardt implementeres i klubberne til afvikling af B&amp;U ranglistestævner</a:t>
            </a:r>
          </a:p>
          <a:p>
            <a:r>
              <a:rPr lang="da-DK">
                <a:latin typeface="Calibri" pitchFamily="34" charset="0"/>
              </a:rPr>
              <a:t>	- Online indbydelser, registrering og stævneresultater</a:t>
            </a:r>
          </a:p>
          <a:p>
            <a:r>
              <a:rPr lang="da-DK">
                <a:latin typeface="Calibri" pitchFamily="34" charset="0"/>
              </a:rPr>
              <a:t>	- Fægtere registreres i systemet med alder, våben, klub o.s.v.</a:t>
            </a:r>
          </a:p>
          <a:p>
            <a:endParaRPr lang="da-DK">
              <a:latin typeface="Calibri" pitchFamily="34" charset="0"/>
            </a:endParaRPr>
          </a:p>
          <a:p>
            <a:r>
              <a:rPr lang="da-DK">
                <a:latin typeface="Calibri" pitchFamily="34" charset="0"/>
              </a:rPr>
              <a:t>	Udbytte          Informationer om fægtere og ranglister opdateres i systemet</a:t>
            </a:r>
          </a:p>
        </p:txBody>
      </p:sp>
      <p:sp>
        <p:nvSpPr>
          <p:cNvPr id="43010" name="Tekstboks 7"/>
          <p:cNvSpPr txBox="1">
            <a:spLocks noChangeArrowheads="1"/>
          </p:cNvSpPr>
          <p:nvPr/>
        </p:nvSpPr>
        <p:spPr bwMode="auto">
          <a:xfrm>
            <a:off x="250825" y="404813"/>
            <a:ext cx="806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B&amp;U Udvalgets opgaveark for DFF Handlingsplan 2012-2013</a:t>
            </a:r>
          </a:p>
        </p:txBody>
      </p:sp>
      <p:pic>
        <p:nvPicPr>
          <p:cNvPr id="43011" name="Billede 8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øjrepil 6"/>
          <p:cNvSpPr/>
          <p:nvPr/>
        </p:nvSpPr>
        <p:spPr>
          <a:xfrm>
            <a:off x="2268538" y="5949950"/>
            <a:ext cx="431800" cy="1428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a-DK" sz="4800" smtClean="0"/>
              <a:t>Eliteudvalget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-2341563" y="0"/>
            <a:ext cx="8229601" cy="827088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</a:rPr>
              <a:t>Eliteudvalget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mtClean="0"/>
              <a:t>Status for nyt eliteudvalg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Udtagelseskriterier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Struktur for udtagelse af fægtere og afvikling af internationale mesterskaber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DFF, klubber og landstrænere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endParaRPr lang="da-DK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mtClean="0"/>
              <a:t>Holdsatsning OL 2016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Støtte til ekstra overnatninger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Betaling af stævnegebyrer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r>
              <a:rPr lang="da-DK" smtClean="0"/>
              <a:t>Rejsegodtgørelse i forbindelse med talent- og elitetræningssamlinger</a:t>
            </a:r>
          </a:p>
          <a:p>
            <a:pPr eaLnBrk="1" hangingPunct="1">
              <a:lnSpc>
                <a:spcPct val="90000"/>
              </a:lnSpc>
            </a:pPr>
            <a:endParaRPr lang="da-DK" smtClean="0"/>
          </a:p>
          <a:p>
            <a:pPr eaLnBrk="1" hangingPunct="1">
              <a:lnSpc>
                <a:spcPct val="90000"/>
              </a:lnSpc>
            </a:pPr>
            <a:endParaRPr lang="da-DK" smtClean="0"/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68313" y="260350"/>
            <a:ext cx="4202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200">
                <a:solidFill>
                  <a:schemeClr val="bg1"/>
                </a:solidFill>
              </a:rPr>
              <a:t>Eliteudvalget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691563" cy="1296988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mtClean="0">
                <a:solidFill>
                  <a:schemeClr val="bg1"/>
                </a:solidFill>
              </a:rPr>
              <a:t>    DFF 2011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0725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4000" smtClean="0"/>
              <a:t>Sportslige resultater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4000" smtClean="0"/>
              <a:t>Økonomi for forbundet fremover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4000" smtClean="0"/>
              <a:t>Vores vision 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4000" smtClean="0"/>
              <a:t>Udfordringer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4000" smtClean="0"/>
              <a:t>Ånden i forbundet</a:t>
            </a: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2800" smtClean="0"/>
              <a:t>Handlingsplaner 2012-13:</a:t>
            </a:r>
          </a:p>
          <a:p>
            <a:pPr eaLnBrk="1" hangingPunct="1">
              <a:lnSpc>
                <a:spcPct val="90000"/>
              </a:lnSpc>
            </a:pPr>
            <a:endParaRPr lang="da-DK" sz="2800" smtClean="0"/>
          </a:p>
          <a:p>
            <a:pPr eaLnBrk="1" hangingPunct="1">
              <a:lnSpc>
                <a:spcPct val="90000"/>
              </a:lnSpc>
            </a:pPr>
            <a:r>
              <a:rPr lang="da-DK" sz="2800" smtClean="0"/>
              <a:t>Elitestrategi og politik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da-DK" sz="2800" smtClean="0"/>
          </a:p>
          <a:p>
            <a:pPr eaLnBrk="1" hangingPunct="1">
              <a:lnSpc>
                <a:spcPct val="90000"/>
              </a:lnSpc>
            </a:pPr>
            <a:r>
              <a:rPr lang="da-DK" sz="2800" smtClean="0"/>
              <a:t>Talentudvikling - Team Danmark og DIF</a:t>
            </a:r>
          </a:p>
          <a:p>
            <a:pPr eaLnBrk="1" hangingPunct="1">
              <a:lnSpc>
                <a:spcPct val="90000"/>
              </a:lnSpc>
            </a:pPr>
            <a:endParaRPr lang="da-DK" sz="2800" smtClean="0"/>
          </a:p>
          <a:p>
            <a:pPr eaLnBrk="1" hangingPunct="1">
              <a:lnSpc>
                <a:spcPct val="90000"/>
              </a:lnSpc>
            </a:pPr>
            <a:r>
              <a:rPr lang="da-DK" sz="2800" smtClean="0"/>
              <a:t>Sponsorarbejde</a:t>
            </a:r>
          </a:p>
          <a:p>
            <a:pPr eaLnBrk="1" hangingPunct="1">
              <a:lnSpc>
                <a:spcPct val="90000"/>
              </a:lnSpc>
            </a:pPr>
            <a:endParaRPr lang="da-DK" sz="2800" smtClean="0"/>
          </a:p>
          <a:p>
            <a:pPr eaLnBrk="1" hangingPunct="1">
              <a:lnSpc>
                <a:spcPct val="90000"/>
              </a:lnSpc>
            </a:pPr>
            <a:r>
              <a:rPr lang="da-DK" sz="2800" smtClean="0"/>
              <a:t>Kommunikation</a:t>
            </a:r>
          </a:p>
          <a:p>
            <a:pPr eaLnBrk="1" hangingPunct="1">
              <a:lnSpc>
                <a:spcPct val="90000"/>
              </a:lnSpc>
            </a:pPr>
            <a:endParaRPr lang="da-DK" sz="2800" smtClean="0"/>
          </a:p>
        </p:txBody>
      </p: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50825" y="188913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600">
                <a:solidFill>
                  <a:schemeClr val="bg1"/>
                </a:solidFill>
              </a:rPr>
              <a:t>Eliteudvalget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a-DK" sz="5400" smtClean="0"/>
              <a:t>Breddeudvalget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50178" name="Tekstboks 4"/>
          <p:cNvSpPr txBox="1">
            <a:spLocks noChangeArrowheads="1"/>
          </p:cNvSpPr>
          <p:nvPr/>
        </p:nvSpPr>
        <p:spPr bwMode="auto">
          <a:xfrm>
            <a:off x="0" y="115888"/>
            <a:ext cx="9361488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3600">
                <a:solidFill>
                  <a:schemeClr val="bg1"/>
                </a:solidFill>
                <a:latin typeface="Calibri" pitchFamily="34" charset="0"/>
              </a:rPr>
              <a:t>Breddeudvalg 2011</a:t>
            </a:r>
          </a:p>
          <a:p>
            <a:pPr marL="342900" indent="-342900"/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endParaRPr lang="da-DK" b="1">
              <a:latin typeface="Calibri" pitchFamily="34" charset="0"/>
            </a:endParaRPr>
          </a:p>
          <a:p>
            <a:pPr marL="342900" indent="-342900"/>
            <a:r>
              <a:rPr lang="da-DK" sz="2800" b="1">
                <a:latin typeface="Calibri" pitchFamily="34" charset="0"/>
              </a:rPr>
              <a:t>Medlemmer:</a:t>
            </a:r>
          </a:p>
          <a:p>
            <a:pPr marL="342900" indent="-342900"/>
            <a:r>
              <a:rPr lang="da-DK" sz="2800">
                <a:latin typeface="Calibri" pitchFamily="34" charset="0"/>
              </a:rPr>
              <a:t>Valgt på Repræsentantskabsmødet:</a:t>
            </a:r>
            <a:endParaRPr lang="en-US" sz="28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Carsten Mulvad, Fægteforeningen Amleth (Genopstiller ikke)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Kim Bruun Petersen, Trekanten Fægteklub (Genopstiller)</a:t>
            </a:r>
          </a:p>
          <a:p>
            <a:pPr marL="342900" indent="-342900"/>
            <a:endParaRPr lang="da-DK" sz="2800">
              <a:latin typeface="Calibri" pitchFamily="34" charset="0"/>
            </a:endParaRPr>
          </a:p>
          <a:p>
            <a:pPr marL="342900" indent="-342900"/>
            <a:r>
              <a:rPr lang="da-DK" sz="2800">
                <a:latin typeface="Calibri" pitchFamily="34" charset="0"/>
              </a:rPr>
              <a:t>Udpeget af bestyrelsen: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Per Frimann, Slagelse Fægteklub (udtrådt i oktober) (Genopstiller ikke)</a:t>
            </a:r>
          </a:p>
          <a:p>
            <a:pPr marL="342900" indent="-342900">
              <a:buFont typeface="Arial" charset="0"/>
              <a:buChar char="•"/>
            </a:pPr>
            <a:endParaRPr lang="da-DK" sz="2800">
              <a:latin typeface="Calibri" pitchFamily="34" charset="0"/>
            </a:endParaRPr>
          </a:p>
          <a:p>
            <a:pPr marL="342900" indent="-342900"/>
            <a:r>
              <a:rPr lang="da-DK" sz="2800">
                <a:latin typeface="Calibri" pitchFamily="34" charset="0"/>
              </a:rPr>
              <a:t>Deltager i alle møder: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Udviklings konsulent Martin Wiuff</a:t>
            </a:r>
          </a:p>
          <a:p>
            <a:pPr marL="342900" indent="-342900">
              <a:buFont typeface="Arial" charset="0"/>
              <a:buChar char="•"/>
            </a:pPr>
            <a:endParaRPr lang="da-DK" sz="2800">
              <a:latin typeface="Calibri" pitchFamily="34" charset="0"/>
            </a:endParaRPr>
          </a:p>
          <a:p>
            <a:pPr marL="342900" indent="-342900"/>
            <a:endParaRPr lang="da-DK" sz="2800">
              <a:latin typeface="Calibri" pitchFamily="34" charset="0"/>
            </a:endParaRPr>
          </a:p>
        </p:txBody>
      </p:sp>
      <p:pic>
        <p:nvPicPr>
          <p:cNvPr id="50179" name="Billede 5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52226" name="Tekstboks 4"/>
          <p:cNvSpPr txBox="1">
            <a:spLocks noChangeArrowheads="1"/>
          </p:cNvSpPr>
          <p:nvPr/>
        </p:nvSpPr>
        <p:spPr bwMode="auto">
          <a:xfrm>
            <a:off x="323850" y="260350"/>
            <a:ext cx="88201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3600">
                <a:solidFill>
                  <a:schemeClr val="bg1"/>
                </a:solidFill>
                <a:latin typeface="Calibri" pitchFamily="34" charset="0"/>
              </a:rPr>
              <a:t>Breddeudvalg 2011</a:t>
            </a:r>
          </a:p>
          <a:p>
            <a:pPr marL="342900" indent="-342900"/>
            <a:endParaRPr lang="da-DK">
              <a:latin typeface="Calibri" pitchFamily="34" charset="0"/>
            </a:endParaRPr>
          </a:p>
          <a:p>
            <a:pPr marL="342900" indent="-342900"/>
            <a:endParaRPr lang="da-DK" b="1">
              <a:latin typeface="Calibri" pitchFamily="34" charset="0"/>
            </a:endParaRPr>
          </a:p>
          <a:p>
            <a:pPr marL="342900" indent="-342900"/>
            <a:r>
              <a:rPr lang="da-DK" sz="2800" b="1">
                <a:latin typeface="Calibri" pitchFamily="34" charset="0"/>
              </a:rPr>
              <a:t>Udvalgets opgaver 2011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Uddeling fra udviklingspuljen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Mål og Handlingsplan for Bredde og B&amp;U 2012-2013, ved Martin Wiuff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Udkast til regler for rangliste stævner, ved Martin Wiuff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Budget for udvalget i 2012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Årshjul</a:t>
            </a:r>
          </a:p>
          <a:p>
            <a:pPr marL="342900" indent="-342900">
              <a:buFont typeface="Arial" charset="0"/>
              <a:buChar char="•"/>
            </a:pPr>
            <a:endParaRPr lang="da-DK" sz="2800">
              <a:latin typeface="Calibri" pitchFamily="34" charset="0"/>
            </a:endParaRPr>
          </a:p>
          <a:p>
            <a:pPr marL="342900" indent="-342900"/>
            <a:r>
              <a:rPr lang="da-DK" sz="2800" b="1">
                <a:latin typeface="Calibri" pitchFamily="34" charset="0"/>
              </a:rPr>
              <a:t>Udvalgets indsatsområder 2011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Senior rangliste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Skolesamarbejdsaftale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800">
                <a:latin typeface="Calibri" pitchFamily="34" charset="0"/>
              </a:rPr>
              <a:t>En ny klub etableret (Gilleje Fægteklub)</a:t>
            </a:r>
          </a:p>
        </p:txBody>
      </p:sp>
      <p:pic>
        <p:nvPicPr>
          <p:cNvPr id="52227" name="Billede 5" descr="DFF-RGB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4463"/>
            <a:ext cx="1619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a-DK" sz="5400" smtClean="0"/>
              <a:t>Veteranudvalget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261938"/>
            <a:r>
              <a:rPr lang="da-DK" sz="2400" b="1"/>
              <a:t>Aktiviteter for veteraner 2011-12 , </a:t>
            </a:r>
          </a:p>
          <a:p>
            <a:pPr marL="449263" indent="261938"/>
            <a:endParaRPr lang="da-DK" sz="2400" b="1"/>
          </a:p>
          <a:p>
            <a:pPr marL="449263" indent="261938">
              <a:buFontTx/>
              <a:buChar char="•"/>
            </a:pPr>
            <a:r>
              <a:rPr lang="da-DK" sz="2400"/>
              <a:t>Veteran træning 3 gange per uge</a:t>
            </a:r>
          </a:p>
          <a:p>
            <a:pPr marL="449263" indent="261938">
              <a:buFontTx/>
              <a:buChar char="•"/>
            </a:pPr>
            <a:endParaRPr lang="da-DK" sz="2400"/>
          </a:p>
          <a:p>
            <a:pPr marL="449263" indent="261938">
              <a:buFontTx/>
              <a:buChar char="•"/>
            </a:pPr>
            <a:r>
              <a:rPr lang="da-DK" sz="2400"/>
              <a:t>Deltaget i EM for veteraner i Hénin-Beaumont, Frankrig med  5 deltagere samt træner og ledsagere i alt 10  personer</a:t>
            </a:r>
          </a:p>
          <a:p>
            <a:pPr marL="449263" indent="261938">
              <a:buFontTx/>
              <a:buChar char="•"/>
            </a:pPr>
            <a:endParaRPr lang="da-DK" sz="2400"/>
          </a:p>
          <a:p>
            <a:pPr marL="449263" indent="261938">
              <a:buFontTx/>
              <a:buChar char="•"/>
            </a:pPr>
            <a:r>
              <a:rPr lang="da-DK" sz="2400"/>
              <a:t>Deltaget i Em for Medical  people i Dillingen , Tyskland. Her fik vi en europamester og en 3. plads</a:t>
            </a:r>
          </a:p>
          <a:p>
            <a:pPr marL="449263" indent="261938">
              <a:buFontTx/>
              <a:buChar char="•"/>
            </a:pPr>
            <a:endParaRPr lang="da-DK" sz="2400"/>
          </a:p>
          <a:p>
            <a:pPr marL="449263" indent="261938">
              <a:buFontTx/>
              <a:buChar char="•"/>
            </a:pPr>
            <a:r>
              <a:rPr lang="da-DK" sz="2400"/>
              <a:t>Deltaget i veteran turnering i Lübeck, Tyskland</a:t>
            </a:r>
          </a:p>
          <a:p>
            <a:pPr marL="449263" indent="261938"/>
            <a:endParaRPr lang="da-DK" sz="2400"/>
          </a:p>
          <a:p>
            <a:pPr marL="449263" indent="261938" eaLnBrk="0" hangingPunct="0">
              <a:spcBef>
                <a:spcPct val="50000"/>
              </a:spcBef>
            </a:pPr>
            <a:endParaRPr lang="da-DK" sz="1400">
              <a:latin typeface="Calibri" pitchFamily="34" charset="0"/>
            </a:endParaRP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5976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Veteranudvalget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sz="2400" smtClean="0">
                <a:latin typeface="Arial" charset="0"/>
              </a:rPr>
              <a:t>Afholdt  DM for Veteraner</a:t>
            </a:r>
          </a:p>
          <a:p>
            <a:pPr>
              <a:lnSpc>
                <a:spcPct val="80000"/>
              </a:lnSpc>
            </a:pPr>
            <a:endParaRPr lang="da-DK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a-DK" sz="2400" smtClean="0">
                <a:latin typeface="Arial" charset="0"/>
              </a:rPr>
              <a:t>Afholdt et Julestævne for veteraner</a:t>
            </a:r>
          </a:p>
          <a:p>
            <a:pPr>
              <a:lnSpc>
                <a:spcPct val="80000"/>
              </a:lnSpc>
            </a:pPr>
            <a:endParaRPr lang="da-DK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a-DK" sz="2400" smtClean="0">
                <a:latin typeface="Arial" charset="0"/>
              </a:rPr>
              <a:t>Udtaget og tilmeldt 2 hold et kårde og et fleuret til EM for hold i Kalmar, Sverige maj 2012</a:t>
            </a:r>
          </a:p>
          <a:p>
            <a:pPr>
              <a:lnSpc>
                <a:spcPct val="80000"/>
              </a:lnSpc>
            </a:pPr>
            <a:endParaRPr lang="da-DK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a-DK" sz="2400" smtClean="0">
                <a:latin typeface="Arial" charset="0"/>
              </a:rPr>
              <a:t>Vi planlægger at deltage ved VM for veteraner i Østrig oktober 2012</a:t>
            </a:r>
          </a:p>
          <a:p>
            <a:pPr>
              <a:lnSpc>
                <a:spcPct val="80000"/>
              </a:lnSpc>
            </a:pPr>
            <a:endParaRPr lang="da-DK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a-DK" sz="2400" smtClean="0">
                <a:latin typeface="Arial" charset="0"/>
              </a:rPr>
              <a:t>Derudover har veteranerne hjulpet  ved våben kontroller og som stævne arrangører samt som stævnelæger, endvidere sidder der veteraner i diverse udvalg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a-DK" sz="2400" smtClean="0">
              <a:latin typeface="Arial" charset="0"/>
            </a:endParaRPr>
          </a:p>
        </p:txBody>
      </p:sp>
      <p:sp>
        <p:nvSpPr>
          <p:cNvPr id="56322" name="Text Box 5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da-DK" sz="3200" smtClean="0">
                <a:solidFill>
                  <a:schemeClr val="bg1"/>
                </a:solidFill>
              </a:rPr>
              <a:t>Veteranudvalget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a-DK" sz="5400" smtClean="0"/>
              <a:t>Lægegruppen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ctrTitle" idx="4294967295"/>
          </p:nvPr>
        </p:nvSpPr>
        <p:spPr>
          <a:xfrm>
            <a:off x="323850" y="188913"/>
            <a:ext cx="7772400" cy="1223962"/>
          </a:xfrm>
        </p:spPr>
        <p:txBody>
          <a:bodyPr/>
          <a:lstStyle/>
          <a:p>
            <a:pPr algn="l" eaLnBrk="1" hangingPunct="1"/>
            <a:r>
              <a:rPr lang="da-DK" sz="3200" smtClean="0">
                <a:solidFill>
                  <a:schemeClr val="bg1"/>
                </a:solidFill>
              </a:rPr>
              <a:t>Lægegruppen i DFF</a:t>
            </a:r>
            <a:br>
              <a:rPr lang="da-DK" sz="3200" smtClean="0">
                <a:solidFill>
                  <a:schemeClr val="bg1"/>
                </a:solidFill>
              </a:rPr>
            </a:br>
            <a:r>
              <a:rPr lang="da-DK" sz="2000" b="1" smtClean="0">
                <a:solidFill>
                  <a:schemeClr val="bg1"/>
                </a:solidFill>
              </a:rPr>
              <a:t/>
            </a:r>
            <a:br>
              <a:rPr lang="da-DK" sz="2000" b="1" smtClean="0">
                <a:solidFill>
                  <a:schemeClr val="bg1"/>
                </a:solidFill>
              </a:rPr>
            </a:br>
            <a:r>
              <a:rPr lang="da-DK" sz="2000" b="1" smtClean="0"/>
              <a:t>Overkirurg Jørgen P. Kock og  Overkirurg Anders P. Andersson</a:t>
            </a:r>
          </a:p>
        </p:txBody>
      </p:sp>
      <p:sp>
        <p:nvSpPr>
          <p:cNvPr id="58370" name="Tekstboks 3"/>
          <p:cNvSpPr txBox="1">
            <a:spLocks noChangeArrowheads="1"/>
          </p:cNvSpPr>
          <p:nvPr/>
        </p:nvSpPr>
        <p:spPr bwMode="auto">
          <a:xfrm>
            <a:off x="71438" y="1557338"/>
            <a:ext cx="9072562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latin typeface="Calibri" pitchFamily="34" charset="0"/>
              </a:rPr>
              <a:t>Lægegruppen blev oprettet med det formål at overholde bestem-melserne ved world cup stævner samt at rådgive ved idrætsmedicinske emner angående skader og træning. Fie’s bestemmelser:</a:t>
            </a:r>
          </a:p>
          <a:p>
            <a:endParaRPr lang="da-DK" sz="2400">
              <a:latin typeface="Calibri" pitchFamily="34" charset="0"/>
            </a:endParaRPr>
          </a:p>
          <a:p>
            <a:r>
              <a:rPr lang="da-DK" sz="2400">
                <a:latin typeface="Calibri" pitchFamily="34" charset="0"/>
              </a:rPr>
              <a:t>Da dette papir findes, må det overholdes for at forbundet ikke skal blive erstatningspligtig ved en alvorlig eller fatal skade, og for at lægen ikke risikerer en påtale fra sundhedsstyrelsen</a:t>
            </a:r>
          </a:p>
          <a:p>
            <a:r>
              <a:rPr lang="da-DK" sz="2400">
                <a:latin typeface="Calibri" pitchFamily="34" charset="0"/>
                <a:hlinkClick r:id="rId2"/>
              </a:rPr>
              <a:t>http://www.fie.ch/download/charges/CHM/en/Medcahier%20English.pdf</a:t>
            </a:r>
            <a:endParaRPr lang="da-DK" sz="2400">
              <a:latin typeface="Calibri" pitchFamily="34" charset="0"/>
            </a:endParaRPr>
          </a:p>
          <a:p>
            <a:r>
              <a:rPr lang="da-DK" sz="2400">
                <a:latin typeface="Calibri" pitchFamily="34" charset="0"/>
              </a:rPr>
              <a:t>Vi har opbygget en akut kuffert med det nødvendige udstyr til første-hjælp af alvorlige skader, samt til primær behandling af almindeligt forekommende skader og sygdomme.</a:t>
            </a:r>
          </a:p>
          <a:p>
            <a:r>
              <a:rPr lang="da-DK" sz="2400">
                <a:latin typeface="Calibri" pitchFamily="34" charset="0"/>
              </a:rPr>
              <a:t>Kufferten er stationeret i Anderssons klinik, hvorfra den bliver vedligeholdt.</a:t>
            </a:r>
          </a:p>
          <a:p>
            <a:endParaRPr lang="da-DK" sz="2400">
              <a:latin typeface="Calibri" pitchFamily="34" charset="0"/>
            </a:endParaRPr>
          </a:p>
          <a:p>
            <a:r>
              <a:rPr lang="da-DK">
                <a:latin typeface="Calibri" pitchFamily="34" charset="0"/>
              </a:rPr>
              <a:t> </a:t>
            </a:r>
          </a:p>
          <a:p>
            <a:r>
              <a:rPr lang="da-DK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ctrTitle" idx="4294967295"/>
          </p:nvPr>
        </p:nvSpPr>
        <p:spPr>
          <a:xfrm>
            <a:off x="323850" y="188913"/>
            <a:ext cx="7772400" cy="1470025"/>
          </a:xfrm>
        </p:spPr>
        <p:txBody>
          <a:bodyPr/>
          <a:lstStyle/>
          <a:p>
            <a:pPr algn="l" eaLnBrk="1" hangingPunct="1"/>
            <a:r>
              <a:rPr lang="da-DK" sz="3200" smtClean="0">
                <a:solidFill>
                  <a:schemeClr val="bg1"/>
                </a:solidFill>
              </a:rPr>
              <a:t>Lægegruppen i DFF</a:t>
            </a:r>
            <a:br>
              <a:rPr lang="da-DK" sz="3200" smtClean="0">
                <a:solidFill>
                  <a:schemeClr val="bg1"/>
                </a:solidFill>
              </a:rPr>
            </a:br>
            <a:endParaRPr lang="da-DK" smtClean="0"/>
          </a:p>
        </p:txBody>
      </p:sp>
      <p:sp>
        <p:nvSpPr>
          <p:cNvPr id="59394" name="Tekstboks 3"/>
          <p:cNvSpPr txBox="1">
            <a:spLocks noChangeArrowheads="1"/>
          </p:cNvSpPr>
          <p:nvPr/>
        </p:nvSpPr>
        <p:spPr bwMode="auto">
          <a:xfrm>
            <a:off x="71438" y="1196975"/>
            <a:ext cx="90725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800">
              <a:latin typeface="Calibri" pitchFamily="34" charset="0"/>
            </a:endParaRPr>
          </a:p>
          <a:p>
            <a:r>
              <a:rPr lang="da-DK" sz="2800">
                <a:latin typeface="Calibri" pitchFamily="34" charset="0"/>
              </a:rPr>
              <a:t>Vi har været på et efteruddannelses kursus i akut idrætsmedicin.</a:t>
            </a:r>
          </a:p>
          <a:p>
            <a:endParaRPr lang="da-DK" sz="2800">
              <a:latin typeface="Calibri" pitchFamily="34" charset="0"/>
            </a:endParaRPr>
          </a:p>
          <a:p>
            <a:r>
              <a:rPr lang="da-DK" sz="2800">
                <a:latin typeface="Calibri" pitchFamily="34" charset="0"/>
              </a:rPr>
              <a:t>Det ligger ligefor at starte rådgivningen ved profylaksen, hvorfor vi skrev et sæt hygiejne anbefalinger:</a:t>
            </a:r>
          </a:p>
          <a:p>
            <a:r>
              <a:rPr lang="da-DK" sz="2800">
                <a:latin typeface="Calibri" pitchFamily="34" charset="0"/>
                <a:hlinkClick r:id="rId2"/>
              </a:rPr>
              <a:t>www.clinisoft.dk/Clinisoft/hyg.htm</a:t>
            </a:r>
            <a:endParaRPr lang="da-DK" sz="2800">
              <a:latin typeface="Calibri" pitchFamily="34" charset="0"/>
            </a:endParaRPr>
          </a:p>
          <a:p>
            <a:endParaRPr lang="da-DK" sz="2800">
              <a:latin typeface="Calibri" pitchFamily="34" charset="0"/>
            </a:endParaRPr>
          </a:p>
          <a:p>
            <a:r>
              <a:rPr lang="da-DK" sz="2800">
                <a:latin typeface="Calibri" pitchFamily="34" charset="0"/>
              </a:rPr>
              <a:t>Vi forbereder en time om idrætsmedicin ved et Træner-udviklingsseminar i maj 2012</a:t>
            </a:r>
          </a:p>
          <a:p>
            <a:r>
              <a:rPr lang="da-DK">
                <a:latin typeface="Calibri" pitchFamily="34" charset="0"/>
              </a:rPr>
              <a:t> </a:t>
            </a:r>
          </a:p>
          <a:p>
            <a:r>
              <a:rPr lang="da-DK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6794500" cy="1008063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600" smtClean="0">
                <a:solidFill>
                  <a:schemeClr val="bg1"/>
                </a:solidFill>
              </a:rPr>
              <a:t> Sportslige resultater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96300" cy="4170362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Frederik v. d. Osten nr 1 i europa, og nummer 1 på verdensranglisten 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Masser af NM'er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Flere medaljer til junior world cups!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Mange top 8 placeringer i cadet circuit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Mange stævner i Danmark – FIE-satelliter – DM'er – NM – rangliste stævner – cupper 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mtClean="0"/>
              <a:t>Nye stævner – Hold DM for børn + bykamp i Østdanmark.</a:t>
            </a:r>
          </a:p>
          <a:p>
            <a:pPr marL="500063" indent="-428625" defTabSz="449263"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endParaRPr lang="da-DK" smtClean="0"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4363" cy="908050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mtClean="0">
                <a:solidFill>
                  <a:schemeClr val="bg1"/>
                </a:solidFill>
              </a:rPr>
              <a:t>Økonomi fremover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0725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De små forbund – ekstra støtte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Mere projektorienteret verden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Fokus på vækst 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Teamdanmark støtte?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DIF støtte?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Andre muligheder?</a:t>
            </a:r>
          </a:p>
          <a:p>
            <a:pPr marL="500063" indent="-428625" defTabSz="449263"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endParaRPr lang="da-DK" sz="3600" smtClean="0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34363" cy="1223963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mtClean="0">
                <a:solidFill>
                  <a:schemeClr val="bg1"/>
                </a:solidFill>
              </a:rPr>
              <a:t>Vækst i alle fægteklubber?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557712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b="1" smtClean="0"/>
              <a:t>Nej, kun for dem som vil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Vi laver rigeligt allerede?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Hvem er det vi arbejder for-                   Bredde eller elite?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Fuldtidsansat udviklingskonsulent!</a:t>
            </a: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425" y="2946400"/>
            <a:ext cx="6372225" cy="1470025"/>
          </a:xfrm>
        </p:spPr>
        <p:txBody>
          <a:bodyPr lIns="0" tIns="0" rIns="0" bIns="0" anchor="b"/>
          <a:lstStyle/>
          <a:p>
            <a:endParaRPr lang="da-DK" smtClean="0"/>
          </a:p>
        </p:txBody>
      </p:sp>
      <p:sp>
        <p:nvSpPr>
          <p:cNvPr id="23554" name="Rectangle 3"/>
          <p:cNvSpPr>
            <a:spLocks noGrp="1"/>
          </p:cNvSpPr>
          <p:nvPr>
            <p:ph type="title"/>
          </p:nvPr>
        </p:nvSpPr>
        <p:spPr>
          <a:xfrm>
            <a:off x="233363" y="0"/>
            <a:ext cx="8672512" cy="981075"/>
          </a:xfrm>
        </p:spPr>
        <p:txBody>
          <a:bodyPr/>
          <a:lstStyle/>
          <a:p>
            <a:pPr algn="l"/>
            <a:r>
              <a:rPr lang="da-DK" sz="3200" smtClean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555" name="TextBox 17"/>
          <p:cNvSpPr txBox="1">
            <a:spLocks noChangeArrowheads="1"/>
          </p:cNvSpPr>
          <p:nvPr/>
        </p:nvSpPr>
        <p:spPr bwMode="auto">
          <a:xfrm>
            <a:off x="36513" y="-274638"/>
            <a:ext cx="4535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33350" algn="l"/>
              </a:tabLst>
            </a:pPr>
            <a:r>
              <a:rPr lang="da-DK" b="1">
                <a:solidFill>
                  <a:schemeClr val="bg1"/>
                </a:solidFill>
              </a:rPr>
              <a:t>STANDARD-TEKSTSTØRRELSER</a:t>
            </a:r>
            <a:r>
              <a:rPr lang="da-DK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9272588" y="5530850"/>
            <a:ext cx="1779587" cy="1227138"/>
            <a:chOff x="5841" y="3484"/>
            <a:chExt cx="1121" cy="773"/>
          </a:xfrm>
        </p:grpSpPr>
        <p:sp>
          <p:nvSpPr>
            <p:cNvPr id="23565" name="Text Box 6"/>
            <p:cNvSpPr txBox="1">
              <a:spLocks noChangeArrowheads="1"/>
            </p:cNvSpPr>
            <p:nvPr/>
          </p:nvSpPr>
          <p:spPr bwMode="auto">
            <a:xfrm>
              <a:off x="5841" y="3484"/>
              <a:ext cx="1121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133350" algn="l"/>
                </a:tabLst>
              </a:pPr>
              <a:r>
                <a:rPr lang="da-DK" sz="1100" b="1">
                  <a:solidFill>
                    <a:schemeClr val="bg1"/>
                  </a:solidFill>
                </a:rPr>
                <a:t>Ændring af tekst i sidefod:</a:t>
              </a:r>
            </a:p>
            <a:p>
              <a:pPr>
                <a:tabLst>
                  <a:tab pos="133350" algn="l"/>
                </a:tabLst>
              </a:pPr>
              <a:r>
                <a:rPr lang="da-DK" sz="1100">
                  <a:solidFill>
                    <a:schemeClr val="bg1"/>
                  </a:solidFill>
                </a:rPr>
                <a:t>1. Vælg ’vis’ i topmenuen</a:t>
              </a:r>
            </a:p>
            <a:p>
              <a:pPr>
                <a:tabLst>
                  <a:tab pos="133350" algn="l"/>
                </a:tabLst>
              </a:pPr>
              <a:r>
                <a:rPr lang="da-DK" sz="1100">
                  <a:solidFill>
                    <a:schemeClr val="bg1"/>
                  </a:solidFill>
                </a:rPr>
                <a:t>2. Vælg ’sidehoved og 	sidefod’</a:t>
              </a:r>
            </a:p>
            <a:p>
              <a:pPr>
                <a:tabLst>
                  <a:tab pos="133350" algn="l"/>
                </a:tabLst>
              </a:pPr>
              <a:r>
                <a:rPr lang="da-DK" sz="1100">
                  <a:solidFill>
                    <a:schemeClr val="bg1"/>
                  </a:solidFill>
                </a:rPr>
                <a:t>3. Skriv titel på præsentation 	ind i tekstfeltet</a:t>
              </a:r>
            </a:p>
            <a:p>
              <a:pPr>
                <a:tabLst>
                  <a:tab pos="133350" algn="l"/>
                </a:tabLst>
              </a:pPr>
              <a:r>
                <a:rPr lang="da-DK" sz="1100">
                  <a:solidFill>
                    <a:schemeClr val="bg1"/>
                  </a:solidFill>
                </a:rPr>
                <a:t>4. Tryk ’anvend på alle’</a:t>
              </a:r>
              <a:endParaRPr lang="da-DK" sz="1100" u="sng">
                <a:solidFill>
                  <a:schemeClr val="bg1"/>
                </a:solidFill>
              </a:endParaRPr>
            </a:p>
          </p:txBody>
        </p:sp>
        <p:sp>
          <p:nvSpPr>
            <p:cNvPr id="23566" name="Line 7"/>
            <p:cNvSpPr>
              <a:spLocks noChangeShapeType="1"/>
            </p:cNvSpPr>
            <p:nvPr/>
          </p:nvSpPr>
          <p:spPr bwMode="auto">
            <a:xfrm flipH="1">
              <a:off x="5844" y="4257"/>
              <a:ext cx="29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da-DK"/>
            </a:p>
          </p:txBody>
        </p:sp>
      </p:grp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9286875" y="836613"/>
            <a:ext cx="2447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100">
                <a:solidFill>
                  <a:schemeClr val="bg1"/>
                </a:solidFill>
              </a:rPr>
              <a:t>Brødtekst starter uden bullet,</a:t>
            </a:r>
            <a:br>
              <a:rPr lang="da-DK" sz="1100">
                <a:solidFill>
                  <a:schemeClr val="bg1"/>
                </a:solidFill>
              </a:rPr>
            </a:br>
            <a:r>
              <a:rPr lang="da-DK" sz="1100">
                <a:solidFill>
                  <a:schemeClr val="bg1"/>
                </a:solidFill>
              </a:rPr>
              <a:t>18 pkt, hvis du vil have bullet </a:t>
            </a:r>
            <a:br>
              <a:rPr lang="da-DK" sz="1100">
                <a:solidFill>
                  <a:schemeClr val="bg1"/>
                </a:solidFill>
              </a:rPr>
            </a:br>
            <a:r>
              <a:rPr lang="da-DK" sz="1100">
                <a:solidFill>
                  <a:schemeClr val="bg1"/>
                </a:solidFill>
              </a:rPr>
              <a:t>brug ’Forøge/Formindske indryk’ </a:t>
            </a:r>
            <a:br>
              <a:rPr lang="da-DK" sz="1100">
                <a:solidFill>
                  <a:schemeClr val="bg1"/>
                </a:solidFill>
              </a:rPr>
            </a:br>
            <a:r>
              <a:rPr lang="da-DK" sz="1100">
                <a:solidFill>
                  <a:schemeClr val="bg1"/>
                </a:solidFill>
              </a:rPr>
              <a:t>for at få de forskellige størrelser </a:t>
            </a:r>
            <a:br>
              <a:rPr lang="da-DK" sz="1100">
                <a:solidFill>
                  <a:schemeClr val="bg1"/>
                </a:solidFill>
              </a:rPr>
            </a:br>
            <a:r>
              <a:rPr lang="da-DK" sz="1100">
                <a:solidFill>
                  <a:schemeClr val="bg1"/>
                </a:solidFill>
              </a:rPr>
              <a:t>frem</a:t>
            </a:r>
          </a:p>
          <a:p>
            <a:endParaRPr lang="da-DK" sz="1100">
              <a:solidFill>
                <a:schemeClr val="bg1"/>
              </a:solidFill>
            </a:endParaRPr>
          </a:p>
        </p:txBody>
      </p:sp>
      <p:pic>
        <p:nvPicPr>
          <p:cNvPr id="23558" name="Picture 14" descr="fke3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1774825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9" name="Straight Connector 8"/>
          <p:cNvCxnSpPr>
            <a:cxnSpLocks noChangeShapeType="1"/>
          </p:cNvCxnSpPr>
          <p:nvPr/>
        </p:nvCxnSpPr>
        <p:spPr bwMode="auto">
          <a:xfrm rot="16200000" flipH="1">
            <a:off x="9306719" y="1802606"/>
            <a:ext cx="219075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0" name="Straight Connector 9"/>
          <p:cNvCxnSpPr>
            <a:cxnSpLocks noChangeShapeType="1"/>
          </p:cNvCxnSpPr>
          <p:nvPr/>
        </p:nvCxnSpPr>
        <p:spPr bwMode="auto">
          <a:xfrm rot="5400000">
            <a:off x="9306719" y="1802606"/>
            <a:ext cx="219075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7588" y="1773238"/>
            <a:ext cx="44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2" name="Straight Connector 11"/>
          <p:cNvCxnSpPr>
            <a:cxnSpLocks noChangeShapeType="1"/>
          </p:cNvCxnSpPr>
          <p:nvPr/>
        </p:nvCxnSpPr>
        <p:spPr bwMode="auto">
          <a:xfrm rot="16200000" flipH="1">
            <a:off x="10144919" y="1802606"/>
            <a:ext cx="219075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12"/>
          <p:cNvCxnSpPr>
            <a:cxnSpLocks noChangeShapeType="1"/>
          </p:cNvCxnSpPr>
          <p:nvPr/>
        </p:nvCxnSpPr>
        <p:spPr bwMode="auto">
          <a:xfrm rot="5400000">
            <a:off x="10144919" y="1802606"/>
            <a:ext cx="219075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4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6000" tIns="108000" rIns="216000" bIns="108000" anchor="ctr"/>
          <a:lstStyle/>
          <a:p>
            <a:pPr algn="ctr">
              <a:spcBef>
                <a:spcPct val="50000"/>
              </a:spcBef>
            </a:pPr>
            <a:endParaRPr lang="da-DK" sz="2400" b="1">
              <a:solidFill>
                <a:srgbClr val="164B6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a-DK" sz="4000" b="1">
                <a:solidFill>
                  <a:srgbClr val="0E3146"/>
                </a:solidFill>
              </a:rPr>
              <a:t>Vi vil være et </a:t>
            </a:r>
            <a:r>
              <a:rPr lang="da-DK" sz="4000" b="1" u="sng">
                <a:solidFill>
                  <a:srgbClr val="0E3146"/>
                </a:solidFill>
              </a:rPr>
              <a:t>innovativt</a:t>
            </a:r>
          </a:p>
          <a:p>
            <a:pPr algn="ctr">
              <a:spcBef>
                <a:spcPct val="50000"/>
              </a:spcBef>
            </a:pPr>
            <a:r>
              <a:rPr lang="da-DK" sz="4000" b="1">
                <a:solidFill>
                  <a:srgbClr val="0E3146"/>
                </a:solidFill>
              </a:rPr>
              <a:t>og </a:t>
            </a:r>
            <a:r>
              <a:rPr lang="da-DK" sz="4000" b="1" u="sng">
                <a:solidFill>
                  <a:srgbClr val="0E3146"/>
                </a:solidFill>
              </a:rPr>
              <a:t>professionelt</a:t>
            </a:r>
            <a:r>
              <a:rPr lang="da-DK" sz="4000" b="1">
                <a:solidFill>
                  <a:srgbClr val="0E3146"/>
                </a:solidFill>
              </a:rPr>
              <a:t> </a:t>
            </a:r>
            <a:r>
              <a:rPr lang="da-DK" sz="4000" b="1" u="sng">
                <a:solidFill>
                  <a:srgbClr val="0E3146"/>
                </a:solidFill>
              </a:rPr>
              <a:t>OL forbund</a:t>
            </a:r>
            <a:r>
              <a:rPr lang="da-DK" sz="4000" b="1">
                <a:solidFill>
                  <a:srgbClr val="0E3146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da-DK" sz="4000" b="1">
                <a:solidFill>
                  <a:srgbClr val="0E3146"/>
                </a:solidFill>
              </a:rPr>
              <a:t>der tilbyder </a:t>
            </a:r>
            <a:r>
              <a:rPr lang="da-DK" sz="4000" b="1" u="sng">
                <a:solidFill>
                  <a:srgbClr val="0E3146"/>
                </a:solidFill>
              </a:rPr>
              <a:t>attraktiv</a:t>
            </a:r>
            <a:r>
              <a:rPr lang="da-DK" sz="4000" b="1">
                <a:solidFill>
                  <a:srgbClr val="0E3146"/>
                </a:solidFill>
              </a:rPr>
              <a:t> fægtning </a:t>
            </a:r>
            <a:r>
              <a:rPr lang="da-DK" sz="4000" b="1" u="sng">
                <a:solidFill>
                  <a:srgbClr val="0E3146"/>
                </a:solidFill>
              </a:rPr>
              <a:t>for alle</a:t>
            </a:r>
            <a:endParaRPr lang="da-DK" sz="2400" b="1">
              <a:solidFill>
                <a:srgbClr val="0E3146"/>
              </a:solidFill>
            </a:endParaRPr>
          </a:p>
          <a:p>
            <a:pPr algn="ctr">
              <a:spcBef>
                <a:spcPct val="50000"/>
              </a:spcBef>
            </a:pPr>
            <a:endParaRPr lang="da-DK" sz="2400" b="1">
              <a:solidFill>
                <a:srgbClr val="0E3146"/>
              </a:solidFill>
            </a:endParaRPr>
          </a:p>
          <a:p>
            <a:pPr algn="ctr">
              <a:spcBef>
                <a:spcPct val="50000"/>
              </a:spcBef>
            </a:pPr>
            <a:endParaRPr lang="da-DK" sz="2400" b="1">
              <a:solidFill>
                <a:srgbClr val="0E3146"/>
              </a:solidFill>
            </a:endParaRPr>
          </a:p>
          <a:p>
            <a:pPr algn="ctr"/>
            <a:endParaRPr lang="da-DK" sz="2400">
              <a:solidFill>
                <a:srgbClr val="0E314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4363" cy="765175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200" smtClean="0">
                <a:solidFill>
                  <a:schemeClr val="bg1"/>
                </a:solidFill>
              </a:rPr>
              <a:t>Vision –</a:t>
            </a:r>
            <a:r>
              <a:rPr lang="da-DK" smtClean="0">
                <a:solidFill>
                  <a:schemeClr val="bg1"/>
                </a:solidFill>
              </a:rPr>
              <a:t> </a:t>
            </a:r>
            <a:r>
              <a:rPr lang="da-DK" sz="3200" smtClean="0">
                <a:solidFill>
                  <a:schemeClr val="bg1"/>
                </a:solidFill>
              </a:rPr>
              <a:t>Mange skridt i den rigtige retning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0725"/>
          </a:xfrm>
        </p:spPr>
        <p:txBody>
          <a:bodyPr lIns="0" tIns="25471" rIns="0" bIns="0"/>
          <a:lstStyle/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Ophardt systemet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Gratis national licens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En udviklingskonsulent med fokus på at udvikle klubberne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Godt fungerende udvalg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Stabil bestyrelse – fast kurs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Ny projektleder i afsluttende år af forberedelseprojektet (Michael Gyes)</a:t>
            </a:r>
          </a:p>
          <a:p>
            <a:pPr marL="500063" indent="-428625" defTabSz="449263">
              <a:lnSpc>
                <a:spcPct val="90000"/>
              </a:lnSpc>
              <a:buClr>
                <a:srgbClr val="FF9966"/>
              </a:buClr>
              <a:buSzPct val="75000"/>
              <a:buFont typeface="StarSymbol"/>
              <a:buNone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endParaRPr lang="da-DK" sz="3600" smtClean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7713" cy="765175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600" smtClean="0">
                <a:solidFill>
                  <a:schemeClr val="bg1"/>
                </a:solidFill>
              </a:rPr>
              <a:t>Udfordringer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0725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Økonomi</a:t>
            </a:r>
          </a:p>
          <a:p>
            <a:pPr marL="500063" indent="-428625" defTabSz="449263"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endParaRPr lang="da-DK" sz="3600" smtClean="0"/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Næste skridt kan kun ske i samarbejde med klubberne</a:t>
            </a: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34363" cy="936625"/>
          </a:xfrm>
        </p:spPr>
        <p:txBody>
          <a:bodyPr lIns="0" tIns="32002" rIns="0" bIns="0"/>
          <a:lstStyle/>
          <a:p>
            <a:pPr algn="l"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3600" smtClean="0">
                <a:solidFill>
                  <a:schemeClr val="bg1"/>
                </a:solidFill>
              </a:rPr>
              <a:t>Ånden i forbundet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0725"/>
          </a:xfrm>
        </p:spPr>
        <p:txBody>
          <a:bodyPr lIns="0" tIns="25471" rIns="0" bIns="0"/>
          <a:lstStyle/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Vi har en åben dialog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Vi har plads til uenighed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Vi arbejder mod fremtidige mål, sammen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r>
              <a:rPr lang="da-DK" sz="3600" smtClean="0"/>
              <a:t>Husk hvad vi kæmper for</a:t>
            </a:r>
          </a:p>
          <a:p>
            <a:pPr marL="500063" indent="-428625" defTabSz="449263">
              <a:buClr>
                <a:srgbClr val="FF9966"/>
              </a:buClr>
              <a:buSzPct val="75000"/>
              <a:buFont typeface="StarSymbol"/>
              <a:buChar char="➲"/>
              <a:tabLst>
                <a:tab pos="498475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5138" algn="l"/>
                <a:tab pos="5995988" algn="l"/>
                <a:tab pos="6445250" algn="l"/>
                <a:tab pos="6892925" algn="l"/>
                <a:tab pos="7343775" algn="l"/>
                <a:tab pos="7793038" algn="l"/>
                <a:tab pos="8240713" algn="l"/>
                <a:tab pos="8691563" algn="l"/>
                <a:tab pos="9140825" algn="l"/>
              </a:tabLst>
            </a:pPr>
            <a:endParaRPr lang="da-DK" sz="3600" smtClean="0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1055</Words>
  <Application>Microsoft Office PowerPoint</Application>
  <PresentationFormat>Skærmshow (4:3)</PresentationFormat>
  <Paragraphs>261</Paragraphs>
  <Slides>29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Designskabeloner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StarSymbol</vt:lpstr>
      <vt:lpstr>Kontortema</vt:lpstr>
      <vt:lpstr>Dias nummer 1</vt:lpstr>
      <vt:lpstr>    DFF 2011</vt:lpstr>
      <vt:lpstr> Sportslige resultater</vt:lpstr>
      <vt:lpstr>Økonomi fremover</vt:lpstr>
      <vt:lpstr>Vækst i alle fægteklubber?</vt:lpstr>
      <vt:lpstr>Vision</vt:lpstr>
      <vt:lpstr>Vision – Mange skridt i den rigtige retning</vt:lpstr>
      <vt:lpstr>Udfordringer</vt:lpstr>
      <vt:lpstr>Ånden i forbundet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Eliteudvalget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Veteranudvalget</vt:lpstr>
      <vt:lpstr>Dias nummer 27</vt:lpstr>
      <vt:lpstr>Lægegruppen i DFF  Overkirurg Jørgen P. Kock og  Overkirurg Anders P. Andersson</vt:lpstr>
      <vt:lpstr>Lægegruppen i DFF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jvj</cp:lastModifiedBy>
  <cp:revision>46</cp:revision>
  <dcterms:created xsi:type="dcterms:W3CDTF">2012-04-09T09:20:12Z</dcterms:created>
  <dcterms:modified xsi:type="dcterms:W3CDTF">2012-04-16T04:22:53Z</dcterms:modified>
</cp:coreProperties>
</file>